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1"/>
  </p:notesMasterIdLst>
  <p:sldIdLst>
    <p:sldId id="256" r:id="rId2"/>
    <p:sldId id="257" r:id="rId3"/>
    <p:sldId id="258" r:id="rId4"/>
    <p:sldId id="286" r:id="rId5"/>
    <p:sldId id="284" r:id="rId6"/>
    <p:sldId id="285" r:id="rId7"/>
    <p:sldId id="259" r:id="rId8"/>
    <p:sldId id="262" r:id="rId9"/>
    <p:sldId id="260" r:id="rId10"/>
    <p:sldId id="261" r:id="rId11"/>
    <p:sldId id="263" r:id="rId12"/>
    <p:sldId id="290" r:id="rId13"/>
    <p:sldId id="291" r:id="rId14"/>
    <p:sldId id="292" r:id="rId15"/>
    <p:sldId id="293" r:id="rId16"/>
    <p:sldId id="294" r:id="rId17"/>
    <p:sldId id="264" r:id="rId18"/>
    <p:sldId id="265" r:id="rId19"/>
    <p:sldId id="279" r:id="rId20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2"/>
    </p:embeddedFont>
    <p:embeddedFont>
      <p:font typeface="Lato Light" panose="020B0604020202020204" charset="0"/>
      <p:regular r:id="rId23"/>
      <p:italic r:id="rId24"/>
    </p:embeddedFont>
    <p:embeddedFont>
      <p:font typeface="Roboto Slab Light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E07777-09FD-4AF7-9058-B76D20849D07}">
  <a:tblStyle styleId="{45E07777-09FD-4AF7-9058-B76D20849D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784609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53733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075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359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3569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5939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22" name="Google Shape;22;p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25" name="Google Shape;25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33" name="Google Shape;33;p2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3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51" name="Google Shape;51;p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54" name="Google Shape;54;p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62" name="Google Shape;62;p3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ctrTitle"/>
          </p:nvPr>
        </p:nvSpPr>
        <p:spPr>
          <a:xfrm>
            <a:off x="2886100" y="1888150"/>
            <a:ext cx="3371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3"/>
          <p:cNvSpPr txBox="1">
            <a:spLocks noGrp="1"/>
          </p:cNvSpPr>
          <p:nvPr>
            <p:ph type="subTitle" idx="1"/>
          </p:nvPr>
        </p:nvSpPr>
        <p:spPr>
          <a:xfrm>
            <a:off x="2886100" y="2916252"/>
            <a:ext cx="3371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2000"/>
              <a:buNone/>
              <a:defRPr>
                <a:solidFill>
                  <a:srgbClr val="FFB600"/>
                </a:solidFill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2pPr>
            <a:lvl3pPr lvl="2" algn="ctr" rtl="0"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3pPr>
            <a:lvl4pPr lvl="3" algn="ctr" rtl="0"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4pPr>
            <a:lvl5pPr lvl="4" algn="ctr" rtl="0"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5pPr>
            <a:lvl6pPr lvl="5" algn="ctr" rtl="0"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6pPr>
            <a:lvl7pPr lvl="6" algn="ctr" rtl="0"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7pPr>
            <a:lvl8pPr lvl="7" algn="ctr" rtl="0">
              <a:spcBef>
                <a:spcPts val="1000"/>
              </a:spcBef>
              <a:spcAft>
                <a:spcPts val="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8pPr>
            <a:lvl9pPr lvl="8" algn="ctr" rtl="0">
              <a:spcBef>
                <a:spcPts val="1000"/>
              </a:spcBef>
              <a:spcAft>
                <a:spcPts val="1000"/>
              </a:spcAft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3811800" y="-194800"/>
            <a:ext cx="1520400" cy="152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4982150" y="734775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3469949" y="810973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3109875" y="154418"/>
            <a:ext cx="508800" cy="5088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5395528" y="-85690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-140400" y="3784204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8079301" y="4416226"/>
            <a:ext cx="879300" cy="8793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407150" y="4701449"/>
            <a:ext cx="336900" cy="336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96576" y="4123321"/>
            <a:ext cx="292800" cy="2928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7800547" y="465330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8471997" y="4203227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528659" y="350927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8327788" y="4664713"/>
            <a:ext cx="382244" cy="382244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4"/>
          <p:cNvGrpSpPr/>
          <p:nvPr/>
        </p:nvGrpSpPr>
        <p:grpSpPr>
          <a:xfrm>
            <a:off x="154025" y="4093698"/>
            <a:ext cx="508851" cy="478711"/>
            <a:chOff x="5972700" y="2330200"/>
            <a:chExt cx="411625" cy="387275"/>
          </a:xfrm>
        </p:grpSpPr>
        <p:sp>
          <p:nvSpPr>
            <p:cNvPr id="83" name="Google Shape;83;p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85;p4"/>
          <p:cNvGrpSpPr/>
          <p:nvPr/>
        </p:nvGrpSpPr>
        <p:grpSpPr>
          <a:xfrm>
            <a:off x="5222963" y="889722"/>
            <a:ext cx="292923" cy="464285"/>
            <a:chOff x="6718575" y="2318625"/>
            <a:chExt cx="256950" cy="407375"/>
          </a:xfrm>
        </p:grpSpPr>
        <p:sp>
          <p:nvSpPr>
            <p:cNvPr id="86" name="Google Shape;86;p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4"/>
          <p:cNvSpPr txBox="1">
            <a:spLocks noGrp="1"/>
          </p:cNvSpPr>
          <p:nvPr>
            <p:ph type="body" idx="1"/>
          </p:nvPr>
        </p:nvSpPr>
        <p:spPr>
          <a:xfrm>
            <a:off x="1242275" y="1704600"/>
            <a:ext cx="6659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○"/>
              <a:defRPr sz="3000" i="1">
                <a:solidFill>
                  <a:srgbClr val="4A5C65"/>
                </a:solidFill>
              </a:defRPr>
            </a:lvl1pPr>
            <a:lvl2pPr marL="914400" lvl="1" indent="-419100" algn="ctr" rtl="0"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2pPr>
            <a:lvl3pPr marL="1371600" lvl="2" indent="-419100" algn="ctr" rtl="0"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3pPr>
            <a:lvl4pPr marL="1828800" lvl="3" indent="-419100" algn="ctr" rtl="0"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4pPr>
            <a:lvl5pPr marL="2286000" lvl="4" indent="-419100" algn="ctr" rtl="0"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5pPr>
            <a:lvl6pPr marL="2743200" lvl="5" indent="-419100" algn="ctr" rtl="0"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6pPr>
            <a:lvl7pPr marL="3200400" lvl="6" indent="-419100" algn="ctr" rtl="0"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7pPr>
            <a:lvl8pPr marL="3657600" lvl="7" indent="-419100" algn="ctr" rtl="0">
              <a:spcBef>
                <a:spcPts val="1000"/>
              </a:spcBef>
              <a:spcAft>
                <a:spcPts val="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8pPr>
            <a:lvl9pPr marL="4114800" lvl="8" indent="-419100" algn="ctr">
              <a:spcBef>
                <a:spcPts val="1000"/>
              </a:spcBef>
              <a:spcAft>
                <a:spcPts val="1000"/>
              </a:spcAft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/>
          <p:nvPr/>
        </p:nvSpPr>
        <p:spPr>
          <a:xfrm>
            <a:off x="3593400" y="8930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</a:rPr>
              <a:t>“</a:t>
            </a:r>
            <a:endParaRPr sz="9600" b="1">
              <a:solidFill>
                <a:srgbClr val="FFFFFF"/>
              </a:solidFill>
            </a:endParaRPr>
          </a:p>
        </p:txBody>
      </p:sp>
      <p:sp>
        <p:nvSpPr>
          <p:cNvPr id="96" name="Google Shape;96;p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5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113" name="Google Shape;113;p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5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116" name="Google Shape;116;p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5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5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○"/>
              <a:defRPr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◦"/>
              <a:defRPr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◦"/>
              <a:defRPr/>
            </a:lvl9pPr>
          </a:lstStyle>
          <a:p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6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6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6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6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6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6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6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6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143" name="Google Shape;143;p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6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146" name="Google Shape;146;p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6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6"/>
          <p:cNvSpPr txBox="1">
            <a:spLocks noGrp="1"/>
          </p:cNvSpPr>
          <p:nvPr>
            <p:ph type="body" idx="1"/>
          </p:nvPr>
        </p:nvSpPr>
        <p:spPr>
          <a:xfrm>
            <a:off x="2830925" y="1200150"/>
            <a:ext cx="2516400" cy="3120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156" name="Google Shape;156;p6"/>
          <p:cNvSpPr txBox="1">
            <a:spLocks noGrp="1"/>
          </p:cNvSpPr>
          <p:nvPr>
            <p:ph type="body" idx="2"/>
          </p:nvPr>
        </p:nvSpPr>
        <p:spPr>
          <a:xfrm>
            <a:off x="5651044" y="1200150"/>
            <a:ext cx="2671500" cy="3120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157" name="Google Shape;157;p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7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7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7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174" name="Google Shape;174;p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7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177" name="Google Shape;177;p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" name="Google Shape;185;p7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7"/>
          <p:cNvSpPr txBox="1">
            <a:spLocks noGrp="1"/>
          </p:cNvSpPr>
          <p:nvPr>
            <p:ph type="body" idx="1"/>
          </p:nvPr>
        </p:nvSpPr>
        <p:spPr>
          <a:xfrm>
            <a:off x="2683000" y="1428750"/>
            <a:ext cx="18588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rtl="0"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87" name="Google Shape;187;p7"/>
          <p:cNvSpPr txBox="1">
            <a:spLocks noGrp="1"/>
          </p:cNvSpPr>
          <p:nvPr>
            <p:ph type="body" idx="2"/>
          </p:nvPr>
        </p:nvSpPr>
        <p:spPr>
          <a:xfrm>
            <a:off x="4637114" y="1428750"/>
            <a:ext cx="18588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rtl="0"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88" name="Google Shape;188;p7"/>
          <p:cNvSpPr txBox="1">
            <a:spLocks noGrp="1"/>
          </p:cNvSpPr>
          <p:nvPr>
            <p:ph type="body" idx="3"/>
          </p:nvPr>
        </p:nvSpPr>
        <p:spPr>
          <a:xfrm>
            <a:off x="6591228" y="1428750"/>
            <a:ext cx="185880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1pPr>
            <a:lvl2pPr marL="914400" lvl="1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2pPr>
            <a:lvl3pPr marL="1371600" lvl="2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3pPr>
            <a:lvl4pPr marL="1828800" lvl="3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4pPr>
            <a:lvl5pPr marL="2286000" lvl="4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5pPr>
            <a:lvl6pPr marL="2743200" lvl="5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6pPr>
            <a:lvl7pPr marL="3200400" lvl="6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7pPr>
            <a:lvl8pPr marL="3657600" lvl="7" indent="-311150" rtl="0">
              <a:spcBef>
                <a:spcPts val="1000"/>
              </a:spcBef>
              <a:spcAft>
                <a:spcPts val="0"/>
              </a:spcAft>
              <a:buSzPts val="1300"/>
              <a:buChar char="◦"/>
              <a:defRPr sz="1300"/>
            </a:lvl8pPr>
            <a:lvl9pPr marL="4114800" lvl="8" indent="-311150" rtl="0">
              <a:spcBef>
                <a:spcPts val="1000"/>
              </a:spcBef>
              <a:spcAft>
                <a:spcPts val="1000"/>
              </a:spcAft>
              <a:buSzPts val="1300"/>
              <a:buChar char="◦"/>
              <a:defRPr sz="1300"/>
            </a:lvl9pPr>
          </a:lstStyle>
          <a:p>
            <a:endParaRPr/>
          </a:p>
        </p:txBody>
      </p:sp>
      <p:sp>
        <p:nvSpPr>
          <p:cNvPr id="189" name="Google Shape;189;p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Aqua">
  <p:cSld name="BLANK_1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2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2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2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2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2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2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2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2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2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2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2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2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2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2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" name="Google Shape;316;p12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17" name="Google Shape;317;p1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12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20" name="Google Shape;320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12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Yellow">
  <p:cSld name="BLANK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3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3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3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3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3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3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3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3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3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3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3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3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3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13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45" name="Google Shape;345;p1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13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48" name="Google Shape;348;p1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1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Magenta">
  <p:cSld name="BLANK_1_1_1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4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C40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4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4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4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4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4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4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4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4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4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4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4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4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C40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14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72" name="Google Shape;372;p1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75" name="Google Shape;375;p1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14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8" r:id="rId7"/>
    <p:sldLayoutId id="2147483659" r:id="rId8"/>
    <p:sldLayoutId id="2147483660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5"/>
          <p:cNvSpPr txBox="1">
            <a:spLocks noGrp="1"/>
          </p:cNvSpPr>
          <p:nvPr>
            <p:ph type="ctrTitle"/>
          </p:nvPr>
        </p:nvSpPr>
        <p:spPr>
          <a:xfrm>
            <a:off x="2757300" y="1028025"/>
            <a:ext cx="3629400" cy="3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3200" dirty="0"/>
              <a:t>Team: PEXAX</a:t>
            </a:r>
            <a:br>
              <a:rPr lang="tr-TR" sz="3200" dirty="0"/>
            </a:br>
            <a:r>
              <a:rPr lang="tr-TR" sz="3200" dirty="0"/>
              <a:t>Product: </a:t>
            </a:r>
            <a:r>
              <a:rPr lang="tr-TR" sz="3200" b="1" dirty="0" err="1"/>
              <a:t>Beltexit</a:t>
            </a:r>
            <a:br>
              <a:rPr lang="tr-TR" sz="3200" b="1" dirty="0"/>
            </a:br>
            <a:br>
              <a:rPr lang="tr-TR" sz="3200" b="1" dirty="0"/>
            </a:br>
            <a:r>
              <a:rPr lang="tr-TR" sz="1100" b="1" dirty="0" err="1"/>
              <a:t>hack.İstanbul</a:t>
            </a:r>
            <a:r>
              <a:rPr lang="tr-TR" sz="1100" b="1" dirty="0"/>
              <a:t>, 02.12.2018</a:t>
            </a:r>
            <a:endParaRPr sz="11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0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     </a:t>
            </a:r>
            <a:r>
              <a:rPr lang="tr-TR" dirty="0" err="1"/>
              <a:t>Scenario</a:t>
            </a:r>
            <a:endParaRPr dirty="0"/>
          </a:p>
        </p:txBody>
      </p:sp>
      <p:sp>
        <p:nvSpPr>
          <p:cNvPr id="424" name="Google Shape;424;p20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8800" lvl="0" indent="-457200">
              <a:spcBef>
                <a:spcPts val="0"/>
              </a:spcBef>
              <a:buFont typeface="+mj-lt"/>
              <a:buAutoNum type="arabicPeriod"/>
            </a:pPr>
            <a:r>
              <a:rPr lang="tr-TR" dirty="0"/>
              <a:t>T</a:t>
            </a:r>
            <a:r>
              <a:rPr lang="en-US" dirty="0"/>
              <a:t>he autonomous vehicle can predict an accident and make sudden braking</a:t>
            </a:r>
            <a:endParaRPr lang="tr-TR" dirty="0"/>
          </a:p>
          <a:p>
            <a:pPr marL="558800" lvl="0" indent="-457200">
              <a:spcBef>
                <a:spcPts val="0"/>
              </a:spcBef>
              <a:buFont typeface="+mj-lt"/>
              <a:buAutoNum type="arabicPeriod"/>
            </a:pPr>
            <a:endParaRPr lang="tr-TR" dirty="0"/>
          </a:p>
          <a:p>
            <a:pPr marL="558800" lvl="0" indent="-457200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Someone who doesn't wear a seat belt could probably be thrown out with this sudden brake</a:t>
            </a:r>
            <a:endParaRPr lang="tr-TR" dirty="0"/>
          </a:p>
          <a:p>
            <a:pPr marL="558800" lvl="0" indent="-457200">
              <a:spcBef>
                <a:spcPts val="0"/>
              </a:spcBef>
              <a:buFont typeface="+mj-lt"/>
              <a:buAutoNum type="arabicPeriod"/>
            </a:pPr>
            <a:endParaRPr lang="tr-TR" dirty="0"/>
          </a:p>
          <a:p>
            <a:pPr marL="558800" lvl="0" indent="-457200">
              <a:spcBef>
                <a:spcPts val="0"/>
              </a:spcBef>
              <a:buFont typeface="+mj-lt"/>
              <a:buAutoNum type="arabicPeriod"/>
            </a:pP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our</a:t>
            </a:r>
            <a:r>
              <a:rPr lang="tr-TR" dirty="0"/>
              <a:t> idea «</a:t>
            </a:r>
            <a:r>
              <a:rPr lang="tr-TR" dirty="0" err="1"/>
              <a:t>beltexit</a:t>
            </a:r>
            <a:r>
              <a:rPr lang="tr-TR" dirty="0"/>
              <a:t>» </a:t>
            </a:r>
            <a:r>
              <a:rPr lang="tr-TR" dirty="0" err="1"/>
              <a:t>will</a:t>
            </a:r>
            <a:r>
              <a:rPr lang="tr-TR" dirty="0"/>
              <a:t> </a:t>
            </a:r>
            <a:r>
              <a:rPr lang="tr-TR" dirty="0" err="1"/>
              <a:t>protect</a:t>
            </a:r>
            <a:r>
              <a:rPr lang="tr-TR" dirty="0"/>
              <a:t> </a:t>
            </a:r>
            <a:r>
              <a:rPr lang="tr-TR" dirty="0" err="1"/>
              <a:t>passengers</a:t>
            </a:r>
            <a:r>
              <a:rPr lang="tr-TR" dirty="0"/>
              <a:t> </a:t>
            </a:r>
            <a:r>
              <a:rPr lang="tr-TR" dirty="0" err="1"/>
              <a:t>without</a:t>
            </a:r>
            <a:r>
              <a:rPr lang="tr-TR" dirty="0"/>
              <a:t> </a:t>
            </a:r>
            <a:r>
              <a:rPr lang="tr-TR" dirty="0" err="1"/>
              <a:t>using</a:t>
            </a:r>
            <a:r>
              <a:rPr lang="tr-TR" dirty="0"/>
              <a:t> a </a:t>
            </a:r>
            <a:r>
              <a:rPr lang="tr-TR" dirty="0" err="1"/>
              <a:t>seat</a:t>
            </a:r>
            <a:r>
              <a:rPr lang="tr-TR" dirty="0"/>
              <a:t> </a:t>
            </a:r>
            <a:r>
              <a:rPr lang="tr-TR" dirty="0" err="1"/>
              <a:t>belt</a:t>
            </a:r>
            <a:r>
              <a:rPr lang="tr-TR" dirty="0"/>
              <a:t>. </a:t>
            </a:r>
          </a:p>
          <a:p>
            <a:pPr lvl="0">
              <a:spcBef>
                <a:spcPts val="0"/>
              </a:spcBef>
            </a:pPr>
            <a:endParaRPr dirty="0"/>
          </a:p>
        </p:txBody>
      </p:sp>
      <p:sp>
        <p:nvSpPr>
          <p:cNvPr id="425" name="Google Shape;425;p20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2"/>
          <p:cNvSpPr txBox="1">
            <a:spLocks noGrp="1"/>
          </p:cNvSpPr>
          <p:nvPr>
            <p:ph type="title"/>
          </p:nvPr>
        </p:nvSpPr>
        <p:spPr>
          <a:xfrm>
            <a:off x="320288" y="549950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Simulation</a:t>
            </a:r>
            <a:endParaRPr dirty="0"/>
          </a:p>
        </p:txBody>
      </p:sp>
      <p:sp>
        <p:nvSpPr>
          <p:cNvPr id="453" name="Google Shape;453;p22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1B98A596-F496-43AE-8CA0-0D02B46FD35A}"/>
              </a:ext>
            </a:extLst>
          </p:cNvPr>
          <p:cNvSpPr txBox="1"/>
          <p:nvPr/>
        </p:nvSpPr>
        <p:spPr>
          <a:xfrm>
            <a:off x="4048313" y="614863"/>
            <a:ext cx="16738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err="1"/>
              <a:t>Let’s</a:t>
            </a:r>
            <a:r>
              <a:rPr lang="tr-TR" b="1" dirty="0"/>
              <a:t> </a:t>
            </a:r>
            <a:r>
              <a:rPr lang="tr-TR" b="1" dirty="0" err="1"/>
              <a:t>have</a:t>
            </a:r>
            <a:r>
              <a:rPr lang="tr-TR" b="1" dirty="0"/>
              <a:t> a </a:t>
            </a:r>
            <a:r>
              <a:rPr lang="tr-TR" b="1" dirty="0" err="1"/>
              <a:t>look</a:t>
            </a:r>
            <a:r>
              <a:rPr lang="tr-TR" b="1" dirty="0"/>
              <a:t>.</a:t>
            </a:r>
          </a:p>
          <a:p>
            <a:endParaRPr lang="tr-TR" dirty="0"/>
          </a:p>
        </p:txBody>
      </p:sp>
      <p:pic>
        <p:nvPicPr>
          <p:cNvPr id="10" name="Program">
            <a:hlinkClick r:id="" action="ppaction://media"/>
            <a:extLst>
              <a:ext uri="{FF2B5EF4-FFF2-40B4-BE49-F238E27FC236}">
                <a16:creationId xmlns:a16="http://schemas.microsoft.com/office/drawing/2014/main" id="{C8D8271F-0E53-4849-AD2E-E3913DF0D5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04926" y="1138083"/>
            <a:ext cx="6313058" cy="3551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8"/>
          <p:cNvSpPr txBox="1">
            <a:spLocks noGrp="1"/>
          </p:cNvSpPr>
          <p:nvPr>
            <p:ph type="ctrTitle"/>
          </p:nvPr>
        </p:nvSpPr>
        <p:spPr>
          <a:xfrm>
            <a:off x="3307612" y="1940538"/>
            <a:ext cx="2528775" cy="1159800"/>
          </a:xfrm>
          <a:prstGeom prst="rect">
            <a:avLst/>
          </a:prstGeom>
        </p:spPr>
        <p:txBody>
          <a:bodyPr spcFirstLastPara="1" wrap="square" lIns="68569" tIns="68569" rIns="68569" bIns="68569" anchor="b" anchorCtr="0">
            <a:noAutofit/>
          </a:bodyPr>
          <a:lstStyle/>
          <a:p>
            <a:endParaRPr dirty="0">
              <a:solidFill>
                <a:srgbClr val="4A5C65"/>
              </a:solidFill>
            </a:endParaRPr>
          </a:p>
          <a:p>
            <a:pPr lvl="0"/>
            <a:r>
              <a:rPr lang="tr-TR" dirty="0"/>
              <a:t>P</a:t>
            </a:r>
            <a:r>
              <a:rPr lang="en-US" dirty="0" err="1"/>
              <a:t>hysic</a:t>
            </a:r>
            <a:r>
              <a:rPr lang="tr-TR" dirty="0"/>
              <a:t>al</a:t>
            </a:r>
            <a:r>
              <a:rPr lang="en-US" dirty="0"/>
              <a:t> </a:t>
            </a:r>
            <a:r>
              <a:rPr lang="tr-TR" dirty="0"/>
              <a:t>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590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0"/>
          <p:cNvSpPr txBox="1">
            <a:spLocks noGrp="1"/>
          </p:cNvSpPr>
          <p:nvPr>
            <p:ph type="ctrTitle" idx="4294967295"/>
          </p:nvPr>
        </p:nvSpPr>
        <p:spPr>
          <a:xfrm>
            <a:off x="1657350" y="724200"/>
            <a:ext cx="5829300" cy="894900"/>
          </a:xfrm>
          <a:prstGeom prst="rect">
            <a:avLst/>
          </a:prstGeom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lvl="0" algn="ctr"/>
            <a:r>
              <a:rPr lang="tr-TR" sz="2250" dirty="0" err="1"/>
              <a:t>Linear</a:t>
            </a:r>
            <a:r>
              <a:rPr lang="tr-TR" sz="2250" dirty="0"/>
              <a:t> </a:t>
            </a:r>
            <a:r>
              <a:rPr lang="tr-TR" sz="2250" dirty="0" err="1"/>
              <a:t>motion</a:t>
            </a:r>
            <a:endParaRPr sz="225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9" name="Google Shape;519;p30"/>
              <p:cNvSpPr txBox="1">
                <a:spLocks noGrp="1"/>
              </p:cNvSpPr>
              <p:nvPr>
                <p:ph type="subTitle" idx="4294967295"/>
              </p:nvPr>
            </p:nvSpPr>
            <p:spPr>
              <a:xfrm>
                <a:off x="2967275" y="1618950"/>
                <a:ext cx="3072740" cy="3123210"/>
              </a:xfrm>
              <a:prstGeom prst="rect">
                <a:avLst/>
              </a:prstGeom>
            </p:spPr>
            <p:txBody>
              <a:bodyPr spcFirstLastPara="1" wrap="square" lIns="68569" tIns="68569" rIns="68569" bIns="68569" anchor="t" anchorCtr="0">
                <a:noAutofit/>
              </a:bodyPr>
              <a:lstStyle/>
              <a:p>
                <a:pPr marL="0" indent="0" algn="ctr">
                  <a:spcBef>
                    <a:spcPts val="450"/>
                  </a:spcBef>
                  <a:spcAft>
                    <a:spcPts val="75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3300" i="1">
                          <a:solidFill>
                            <a:schemeClr val="tx1"/>
                          </a:solidFill>
                          <a:latin typeface="Cambria Math"/>
                        </a:rPr>
                        <m:t>𝑣</m:t>
                      </m:r>
                      <m:r>
                        <a:rPr lang="tr-TR" sz="3300" i="1">
                          <a:solidFill>
                            <a:schemeClr val="tx1"/>
                          </a:solidFill>
                          <a:latin typeface="Cambria Math"/>
                        </a:rPr>
                        <m:t>=</m:t>
                      </m:r>
                      <m:sSubSup>
                        <m:sSubSupPr>
                          <m:ctrlPr>
                            <a:rPr lang="tr-TR" sz="33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tr-TR" sz="33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tr-TR" sz="33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𝑖</m:t>
                          </m:r>
                        </m:sub>
                        <m:sup>
                          <m:r>
                            <a:rPr lang="tr-TR" sz="33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2</m:t>
                          </m:r>
                        </m:sup>
                      </m:sSubSup>
                      <m:r>
                        <a:rPr lang="tr-TR" sz="3300" i="1">
                          <a:solidFill>
                            <a:schemeClr val="tx1"/>
                          </a:solidFill>
                          <a:latin typeface="Cambria Math"/>
                        </a:rPr>
                        <m:t>+2</m:t>
                      </m:r>
                      <m:r>
                        <a:rPr lang="tr-TR" sz="3300" i="1">
                          <a:solidFill>
                            <a:schemeClr val="tx1"/>
                          </a:solidFill>
                          <a:latin typeface="Cambria Math"/>
                        </a:rPr>
                        <m:t>𝑎𝑥</m:t>
                      </m:r>
                    </m:oMath>
                  </m:oMathPara>
                </a14:m>
                <a:endParaRPr lang="tr-TR" sz="3300" dirty="0">
                  <a:solidFill>
                    <a:schemeClr val="tx1"/>
                  </a:solidFill>
                </a:endParaRPr>
              </a:p>
              <a:p>
                <a:pPr marL="0" indent="0" algn="ctr">
                  <a:spcBef>
                    <a:spcPts val="450"/>
                  </a:spcBef>
                  <a:spcAft>
                    <a:spcPts val="750"/>
                  </a:spcAft>
                  <a:buNone/>
                </a:pPr>
                <a:endParaRPr lang="tr-TR" sz="1350" dirty="0"/>
              </a:p>
              <a:p>
                <a:pPr marL="0" indent="0" algn="ctr">
                  <a:spcBef>
                    <a:spcPts val="450"/>
                  </a:spcBef>
                  <a:spcAft>
                    <a:spcPts val="750"/>
                  </a:spcAft>
                  <a:buNone/>
                </a:pPr>
                <a:endParaRPr lang="tr-TR" sz="1350" dirty="0"/>
              </a:p>
              <a:p>
                <a:pPr marL="0" indent="0" algn="ctr">
                  <a:spcBef>
                    <a:spcPts val="450"/>
                  </a:spcBef>
                  <a:spcAft>
                    <a:spcPts val="750"/>
                  </a:spcAft>
                  <a:buNone/>
                </a:pPr>
                <a:endParaRPr sz="1350" dirty="0"/>
              </a:p>
            </p:txBody>
          </p:sp>
        </mc:Choice>
        <mc:Fallback xmlns="">
          <p:sp>
            <p:nvSpPr>
              <p:cNvPr id="519" name="Google Shape;519;p3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2967275" y="1618950"/>
                <a:ext cx="3072740" cy="31232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4" name="Google Shape;524;p30"/>
          <p:cNvSpPr txBox="1">
            <a:spLocks noGrp="1"/>
          </p:cNvSpPr>
          <p:nvPr>
            <p:ph type="sldNum" idx="12"/>
          </p:nvPr>
        </p:nvSpPr>
        <p:spPr>
          <a:xfrm>
            <a:off x="7231488" y="418063"/>
            <a:ext cx="411525" cy="393600"/>
          </a:xfrm>
          <a:prstGeom prst="rect">
            <a:avLst/>
          </a:prstGeom>
        </p:spPr>
        <p:txBody>
          <a:bodyPr spcFirstLastPara="1" wrap="square" lIns="68569" tIns="68569" rIns="68569" bIns="68569" anchor="ctr" anchorCtr="0">
            <a:noAutofit/>
          </a:bodyPr>
          <a:lstStyle/>
          <a:p>
            <a:fld id="{00000000-1234-1234-1234-123412341234}" type="slidenum">
              <a:rPr lang="en"/>
              <a:pPr/>
              <a:t>13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Metin kutusu 1"/>
              <p:cNvSpPr txBox="1"/>
              <p:nvPr/>
            </p:nvSpPr>
            <p:spPr>
              <a:xfrm>
                <a:off x="2573778" y="2463739"/>
                <a:ext cx="5130570" cy="16223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tr-TR" sz="2400" i="1">
                        <a:solidFill>
                          <a:schemeClr val="tx1"/>
                        </a:solidFill>
                        <a:latin typeface="Cambria Math"/>
                      </a:rPr>
                      <m:t>𝑣</m:t>
                    </m:r>
                    <m:r>
                      <a:rPr lang="tr-TR" sz="2400" i="1">
                        <a:solidFill>
                          <a:schemeClr val="tx1"/>
                        </a:solidFill>
                        <a:latin typeface="Cambria Math"/>
                      </a:rPr>
                      <m:t> </m:t>
                    </m:r>
                  </m:oMath>
                </a14:m>
                <a:r>
                  <a:rPr lang="tr-TR" sz="2400" dirty="0"/>
                  <a:t>: Final </a:t>
                </a:r>
                <a:r>
                  <a:rPr lang="tr-TR" sz="2400" dirty="0" err="1"/>
                  <a:t>Speed</a:t>
                </a:r>
                <a:endParaRPr lang="tr-TR" sz="24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tr-TR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tr-TR" sz="24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tr-TR" sz="24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𝑖</m:t>
                        </m:r>
                      </m:sub>
                      <m:sup/>
                    </m:sSubSup>
                    <m:r>
                      <a:rPr lang="tr-TR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tr-TR" sz="2400" dirty="0"/>
                  <a:t>:First </a:t>
                </a:r>
                <a:r>
                  <a:rPr lang="tr-TR" sz="2400" dirty="0" err="1"/>
                  <a:t>Speed</a:t>
                </a:r>
                <a:endParaRPr lang="tr-TR" sz="2400" dirty="0"/>
              </a:p>
              <a:p>
                <a14:m>
                  <m:oMath xmlns:m="http://schemas.openxmlformats.org/officeDocument/2006/math">
                    <m:r>
                      <a:rPr lang="tr-TR" sz="2400" i="1">
                        <a:solidFill>
                          <a:schemeClr val="tx1"/>
                        </a:solidFill>
                        <a:latin typeface="Cambria Math"/>
                      </a:rPr>
                      <m:t>𝑎</m:t>
                    </m:r>
                  </m:oMath>
                </a14:m>
                <a:r>
                  <a:rPr lang="tr-TR" sz="2400" dirty="0"/>
                  <a:t>: </a:t>
                </a:r>
                <a:r>
                  <a:rPr lang="tr-TR" sz="2400" dirty="0" err="1"/>
                  <a:t>Circle</a:t>
                </a:r>
                <a:r>
                  <a:rPr lang="tr-TR" sz="2400" dirty="0"/>
                  <a:t> Acceleration</a:t>
                </a:r>
              </a:p>
              <a:p>
                <a14:m>
                  <m:oMath xmlns:m="http://schemas.openxmlformats.org/officeDocument/2006/math">
                    <m:r>
                      <a:rPr lang="tr-TR" sz="2400" i="1">
                        <a:solidFill>
                          <a:schemeClr val="tx1"/>
                        </a:solidFill>
                        <a:latin typeface="Cambria Math"/>
                      </a:rPr>
                      <m:t>𝑥</m:t>
                    </m:r>
                  </m:oMath>
                </a14:m>
                <a:r>
                  <a:rPr lang="tr-TR" sz="2400" dirty="0"/>
                  <a:t>: Distance</a:t>
                </a:r>
              </a:p>
            </p:txBody>
          </p:sp>
        </mc:Choice>
        <mc:Fallback xmlns="">
          <p:sp>
            <p:nvSpPr>
              <p:cNvPr id="2" name="Metin kutusu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3778" y="2463739"/>
                <a:ext cx="5130570" cy="1622367"/>
              </a:xfrm>
              <a:prstGeom prst="rect">
                <a:avLst/>
              </a:prstGeom>
              <a:blipFill>
                <a:blip r:embed="rId4"/>
                <a:stretch>
                  <a:fillRect t="-2632" b="-789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8364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0"/>
          <p:cNvSpPr txBox="1">
            <a:spLocks noGrp="1"/>
          </p:cNvSpPr>
          <p:nvPr>
            <p:ph type="ctrTitle" idx="4294967295"/>
          </p:nvPr>
        </p:nvSpPr>
        <p:spPr>
          <a:xfrm>
            <a:off x="1657350" y="724200"/>
            <a:ext cx="5829300" cy="894900"/>
          </a:xfrm>
          <a:prstGeom prst="rect">
            <a:avLst/>
          </a:prstGeom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lvl="0" algn="ctr"/>
            <a:r>
              <a:rPr lang="tr-TR" sz="2250" dirty="0"/>
              <a:t>  </a:t>
            </a:r>
            <a:r>
              <a:rPr lang="en-US" sz="2250" dirty="0"/>
              <a:t>Circle motion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9" name="Google Shape;519;p30"/>
              <p:cNvSpPr txBox="1">
                <a:spLocks noGrp="1"/>
              </p:cNvSpPr>
              <p:nvPr>
                <p:ph type="subTitle" idx="4294967295"/>
              </p:nvPr>
            </p:nvSpPr>
            <p:spPr>
              <a:xfrm>
                <a:off x="1388673" y="1686296"/>
                <a:ext cx="2707574" cy="3063833"/>
              </a:xfrm>
              <a:prstGeom prst="rect">
                <a:avLst/>
              </a:prstGeom>
            </p:spPr>
            <p:txBody>
              <a:bodyPr spcFirstLastPara="1" wrap="square" lIns="68569" tIns="68569" rIns="68569" bIns="68569" anchor="t" anchorCtr="0">
                <a:noAutofit/>
              </a:bodyPr>
              <a:lstStyle/>
              <a:p>
                <a:pPr marL="0" indent="0" algn="ctr">
                  <a:spcBef>
                    <a:spcPts val="450"/>
                  </a:spcBef>
                  <a:spcAft>
                    <a:spcPts val="75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1800" i="1">
                          <a:latin typeface="Cambria Math"/>
                        </a:rPr>
                        <m:t>𝑎</m:t>
                      </m:r>
                      <m:r>
                        <a:rPr lang="tr-TR" sz="18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tr-TR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tr-TR" sz="1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tr-TR" sz="1800" i="1">
                                  <a:latin typeface="Cambria Math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tr-TR" sz="1800" i="1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tr-TR" sz="1800" i="1">
                              <a:latin typeface="Cambria Math"/>
                            </a:rPr>
                            <m:t>𝑟</m:t>
                          </m:r>
                        </m:den>
                      </m:f>
                    </m:oMath>
                  </m:oMathPara>
                </a14:m>
                <a:endParaRPr lang="tr-TR" sz="1800" dirty="0"/>
              </a:p>
              <a:p>
                <a:pPr marL="0" indent="0" algn="ctr">
                  <a:spcBef>
                    <a:spcPts val="450"/>
                  </a:spcBef>
                  <a:spcAft>
                    <a:spcPts val="75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tr-TR" sz="1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tr-TR" sz="1800">
                              <a:latin typeface="Cambria Math"/>
                            </a:rPr>
                            <m:t>tan</m:t>
                          </m:r>
                        </m:fName>
                        <m:e>
                          <m:r>
                            <a:rPr lang="tr-TR" sz="1800" i="1">
                              <a:latin typeface="Cambria Math"/>
                            </a:rPr>
                            <m:t>𝞡</m:t>
                          </m:r>
                        </m:e>
                      </m:func>
                      <m:r>
                        <a:rPr lang="tr-TR" sz="1800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tr-TR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tr-TR" sz="1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tr-TR" sz="1800" i="1">
                                  <a:latin typeface="Cambria Math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tr-TR" sz="1800" i="1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tr-TR" sz="1800" i="1">
                              <a:latin typeface="Cambria Math"/>
                            </a:rPr>
                            <m:t>𝑟𝑔</m:t>
                          </m:r>
                        </m:den>
                      </m:f>
                    </m:oMath>
                  </m:oMathPara>
                </a14:m>
                <a:endParaRPr lang="tr-TR" sz="1800" dirty="0"/>
              </a:p>
              <a:p>
                <a:pPr marL="0" indent="0" algn="ctr">
                  <a:spcBef>
                    <a:spcPts val="450"/>
                  </a:spcBef>
                  <a:spcAft>
                    <a:spcPts val="750"/>
                  </a:spcAft>
                  <a:buNone/>
                </a:pPr>
                <a:endParaRPr sz="1350" dirty="0"/>
              </a:p>
            </p:txBody>
          </p:sp>
        </mc:Choice>
        <mc:Fallback xmlns="">
          <p:sp>
            <p:nvSpPr>
              <p:cNvPr id="519" name="Google Shape;519;p3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1388673" y="1686296"/>
                <a:ext cx="2707574" cy="306383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4" name="Google Shape;524;p30"/>
          <p:cNvSpPr txBox="1">
            <a:spLocks noGrp="1"/>
          </p:cNvSpPr>
          <p:nvPr>
            <p:ph type="sldNum" idx="12"/>
          </p:nvPr>
        </p:nvSpPr>
        <p:spPr>
          <a:xfrm>
            <a:off x="7231488" y="418063"/>
            <a:ext cx="411525" cy="393600"/>
          </a:xfrm>
          <a:prstGeom prst="rect">
            <a:avLst/>
          </a:prstGeom>
        </p:spPr>
        <p:txBody>
          <a:bodyPr spcFirstLastPara="1" wrap="square" lIns="68569" tIns="68569" rIns="68569" bIns="68569" anchor="ctr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Metin kutusu 1"/>
              <p:cNvSpPr txBox="1"/>
              <p:nvPr/>
            </p:nvSpPr>
            <p:spPr>
              <a:xfrm>
                <a:off x="3825442" y="1438646"/>
                <a:ext cx="3864452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tr-TR" sz="2400" i="1">
                        <a:latin typeface="Cambria Math"/>
                      </a:rPr>
                      <m:t>𝑎</m:t>
                    </m:r>
                  </m:oMath>
                </a14:m>
                <a:r>
                  <a:rPr lang="tr-TR" sz="2400" dirty="0"/>
                  <a:t>: Circle Acceleration  </a:t>
                </a:r>
              </a:p>
              <a:p>
                <a:endParaRPr lang="tr-TR" sz="2400" dirty="0"/>
              </a:p>
              <a:p>
                <a14:m>
                  <m:oMath xmlns:m="http://schemas.openxmlformats.org/officeDocument/2006/math">
                    <m:r>
                      <a:rPr lang="tr-TR" sz="2400" i="1">
                        <a:latin typeface="Cambria Math"/>
                      </a:rPr>
                      <m:t>𝑟</m:t>
                    </m:r>
                  </m:oMath>
                </a14:m>
                <a:r>
                  <a:rPr lang="tr-TR" sz="2400" dirty="0"/>
                  <a:t>: Radius</a:t>
                </a:r>
              </a:p>
              <a:p>
                <a:endParaRPr lang="tr-TR" sz="2400" dirty="0"/>
              </a:p>
              <a:p>
                <a14:m>
                  <m:oMath xmlns:m="http://schemas.openxmlformats.org/officeDocument/2006/math">
                    <m:r>
                      <a:rPr lang="tr-TR" sz="2400" i="1">
                        <a:latin typeface="Cambria Math"/>
                      </a:rPr>
                      <m:t>𝑣</m:t>
                    </m:r>
                  </m:oMath>
                </a14:m>
                <a:r>
                  <a:rPr lang="tr-TR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: </a:t>
                </a:r>
                <a:r>
                  <a:rPr lang="tr-TR" sz="2400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Speed</a:t>
                </a:r>
                <a:endParaRPr lang="tr-TR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tr-TR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tr-TR" sz="2400" b="0" i="0">
                        <a:latin typeface="Cambria Math"/>
                      </a:rPr>
                      <m:t>𝝧</m:t>
                    </m:r>
                  </m:oMath>
                </a14:m>
                <a:r>
                  <a:rPr lang="tr-TR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: Motion-</a:t>
                </a:r>
                <a:r>
                  <a:rPr lang="tr-TR" sz="2400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Banking</a:t>
                </a:r>
                <a:r>
                  <a:rPr lang="tr-TR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of Road</a:t>
                </a:r>
              </a:p>
            </p:txBody>
          </p:sp>
        </mc:Choice>
        <mc:Fallback xmlns="">
          <p:sp>
            <p:nvSpPr>
              <p:cNvPr id="2" name="Metin kutusu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5442" y="1438646"/>
                <a:ext cx="3864452" cy="2677656"/>
              </a:xfrm>
              <a:prstGeom prst="rect">
                <a:avLst/>
              </a:prstGeom>
              <a:blipFill>
                <a:blip r:embed="rId4"/>
                <a:stretch>
                  <a:fillRect l="-474" t="-1595" b="-4328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4257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8"/>
          <p:cNvSpPr txBox="1">
            <a:spLocks noGrp="1"/>
          </p:cNvSpPr>
          <p:nvPr>
            <p:ph type="ctrTitle"/>
          </p:nvPr>
        </p:nvSpPr>
        <p:spPr>
          <a:xfrm>
            <a:off x="3307612" y="1940538"/>
            <a:ext cx="2528775" cy="1159800"/>
          </a:xfrm>
          <a:prstGeom prst="rect">
            <a:avLst/>
          </a:prstGeom>
        </p:spPr>
        <p:txBody>
          <a:bodyPr spcFirstLastPara="1" wrap="square" lIns="68569" tIns="68569" rIns="68569" bIns="68569" anchor="b" anchorCtr="0">
            <a:noAutofit/>
          </a:bodyPr>
          <a:lstStyle/>
          <a:p>
            <a:endParaRPr dirty="0">
              <a:solidFill>
                <a:srgbClr val="4A5C65"/>
              </a:solidFill>
            </a:endParaRPr>
          </a:p>
          <a:p>
            <a:pPr lvl="0"/>
            <a:r>
              <a:rPr lang="tr-TR" dirty="0"/>
              <a:t>Technical</a:t>
            </a:r>
            <a:br>
              <a:rPr lang="tr-TR" dirty="0"/>
            </a:br>
            <a:r>
              <a:rPr lang="tr-TR" dirty="0"/>
              <a:t>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880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0"/>
          <p:cNvSpPr txBox="1">
            <a:spLocks noGrp="1"/>
          </p:cNvSpPr>
          <p:nvPr>
            <p:ph type="sldNum" idx="12"/>
          </p:nvPr>
        </p:nvSpPr>
        <p:spPr>
          <a:xfrm>
            <a:off x="7231488" y="418063"/>
            <a:ext cx="411525" cy="393600"/>
          </a:xfrm>
          <a:prstGeom prst="rect">
            <a:avLst/>
          </a:prstGeom>
        </p:spPr>
        <p:txBody>
          <a:bodyPr spcFirstLastPara="1" wrap="square" lIns="68569" tIns="68569" rIns="68569" bIns="68569" anchor="ctr" anchorCtr="0">
            <a:noAutofit/>
          </a:bodyPr>
          <a:lstStyle/>
          <a:p>
            <a:fld id="{00000000-1234-1234-1234-123412341234}" type="slidenum">
              <a:rPr lang="en"/>
              <a:pPr/>
              <a:t>16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Metin kutusu 1"/>
              <p:cNvSpPr txBox="1"/>
              <p:nvPr/>
            </p:nvSpPr>
            <p:spPr>
              <a:xfrm>
                <a:off x="1778441" y="2039984"/>
                <a:ext cx="51305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𝐶𝑙𝑜𝑢𝑑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𝐼𝑃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𝑆𝑒𝑟𝑣𝑖𝑐𝑒</m:t>
                      </m:r>
                    </m:oMath>
                  </m:oMathPara>
                </a14:m>
                <a:endParaRPr lang="tr-TR" sz="2400" dirty="0"/>
              </a:p>
            </p:txBody>
          </p:sp>
        </mc:Choice>
        <mc:Fallback xmlns="">
          <p:sp>
            <p:nvSpPr>
              <p:cNvPr id="2" name="Metin kutusu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8441" y="2039984"/>
                <a:ext cx="5130570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Metin kutusu 5">
                <a:extLst>
                  <a:ext uri="{FF2B5EF4-FFF2-40B4-BE49-F238E27FC236}">
                    <a16:creationId xmlns:a16="http://schemas.microsoft.com/office/drawing/2014/main" id="{C98CC010-587C-4DDC-95C5-7B13F73410FC}"/>
                  </a:ext>
                </a:extLst>
              </p:cNvPr>
              <p:cNvSpPr txBox="1"/>
              <p:nvPr/>
            </p:nvSpPr>
            <p:spPr>
              <a:xfrm>
                <a:off x="2254691" y="1578319"/>
                <a:ext cx="51305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𝐴𝑧𝑢𝑟𝑒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tr-TR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tr-TR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𝑐𝑙𝑜𝑢𝑑</m:t>
                          </m:r>
                        </m:e>
                      </m:d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𝐷𝑎𝑡𝑎𝑏𝑎𝑠𝑒</m:t>
                      </m:r>
                    </m:oMath>
                  </m:oMathPara>
                </a14:m>
                <a:endParaRPr lang="tr-TR" sz="2400" dirty="0"/>
              </a:p>
            </p:txBody>
          </p:sp>
        </mc:Choice>
        <mc:Fallback xmlns="">
          <p:sp>
            <p:nvSpPr>
              <p:cNvPr id="6" name="Metin kutusu 5">
                <a:extLst>
                  <a:ext uri="{FF2B5EF4-FFF2-40B4-BE49-F238E27FC236}">
                    <a16:creationId xmlns:a16="http://schemas.microsoft.com/office/drawing/2014/main" id="{C98CC010-587C-4DDC-95C5-7B13F73410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4691" y="1578319"/>
                <a:ext cx="5130570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Metin kutusu 7">
                <a:extLst>
                  <a:ext uri="{FF2B5EF4-FFF2-40B4-BE49-F238E27FC236}">
                    <a16:creationId xmlns:a16="http://schemas.microsoft.com/office/drawing/2014/main" id="{268AC56D-5214-469D-A633-C3E5C8B4870D}"/>
                  </a:ext>
                </a:extLst>
              </p:cNvPr>
              <p:cNvSpPr txBox="1"/>
              <p:nvPr/>
            </p:nvSpPr>
            <p:spPr>
              <a:xfrm>
                <a:off x="2092767" y="2512367"/>
                <a:ext cx="51305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.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𝑁𝑒𝑡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𝐹𝑜𝑟𝑚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tr-T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𝐴𝑝𝑝𝑙𝑖𝑐𝑎𝑡𝑖𝑜𝑛𝑠</m:t>
                      </m:r>
                    </m:oMath>
                  </m:oMathPara>
                </a14:m>
                <a:endParaRPr lang="tr-TR" sz="2400" dirty="0"/>
              </a:p>
            </p:txBody>
          </p:sp>
        </mc:Choice>
        <mc:Fallback xmlns="">
          <p:sp>
            <p:nvSpPr>
              <p:cNvPr id="8" name="Metin kutusu 7">
                <a:extLst>
                  <a:ext uri="{FF2B5EF4-FFF2-40B4-BE49-F238E27FC236}">
                    <a16:creationId xmlns:a16="http://schemas.microsoft.com/office/drawing/2014/main" id="{268AC56D-5214-469D-A633-C3E5C8B487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2767" y="2512367"/>
                <a:ext cx="5130570" cy="461665"/>
              </a:xfrm>
              <a:prstGeom prst="rect">
                <a:avLst/>
              </a:prstGeom>
              <a:blipFill>
                <a:blip r:embed="rId5"/>
                <a:stretch>
                  <a:fillRect b="-19737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Metin kutusu 2">
            <a:extLst>
              <a:ext uri="{FF2B5EF4-FFF2-40B4-BE49-F238E27FC236}">
                <a16:creationId xmlns:a16="http://schemas.microsoft.com/office/drawing/2014/main" id="{CCD7EBB0-AFF3-4A3E-818A-B7F9771B3DCF}"/>
              </a:ext>
            </a:extLst>
          </p:cNvPr>
          <p:cNvSpPr txBox="1"/>
          <p:nvPr/>
        </p:nvSpPr>
        <p:spPr>
          <a:xfrm>
            <a:off x="4065582" y="3119438"/>
            <a:ext cx="118494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  </a:t>
            </a:r>
            <a:r>
              <a:rPr lang="tr-TR" dirty="0" err="1"/>
              <a:t>Features</a:t>
            </a:r>
            <a:r>
              <a:rPr lang="tr-TR" dirty="0"/>
              <a:t>:</a:t>
            </a:r>
          </a:p>
          <a:p>
            <a:r>
              <a:rPr lang="tr-TR" sz="5400" dirty="0" err="1"/>
              <a:t>IoT</a:t>
            </a:r>
            <a:endParaRPr lang="tr-TR" sz="5400" dirty="0"/>
          </a:p>
        </p:txBody>
      </p:sp>
    </p:spTree>
    <p:extLst>
      <p:ext uri="{BB962C8B-B14F-4D97-AF65-F5344CB8AC3E}">
        <p14:creationId xmlns:p14="http://schemas.microsoft.com/office/powerpoint/2010/main" val="1335426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3"/>
          <p:cNvSpPr txBox="1">
            <a:spLocks noGrp="1"/>
          </p:cNvSpPr>
          <p:nvPr>
            <p:ph type="title"/>
          </p:nvPr>
        </p:nvSpPr>
        <p:spPr>
          <a:xfrm>
            <a:off x="239325" y="569000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protect</a:t>
            </a:r>
            <a:endParaRPr dirty="0"/>
          </a:p>
        </p:txBody>
      </p:sp>
      <p:sp>
        <p:nvSpPr>
          <p:cNvPr id="459" name="Google Shape;459;p23"/>
          <p:cNvSpPr txBox="1">
            <a:spLocks noGrp="1"/>
          </p:cNvSpPr>
          <p:nvPr>
            <p:ph type="body" idx="1"/>
          </p:nvPr>
        </p:nvSpPr>
        <p:spPr>
          <a:xfrm>
            <a:off x="2628900" y="1392600"/>
            <a:ext cx="5619750" cy="27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tr-TR" b="1" dirty="0"/>
              <a:t>		      High </a:t>
            </a:r>
            <a:r>
              <a:rPr lang="tr-TR" b="1" dirty="0" err="1"/>
              <a:t>security</a:t>
            </a:r>
            <a:endParaRPr lang="tr-TR" b="1" dirty="0"/>
          </a:p>
          <a:p>
            <a:pPr marL="0" lvl="0" indent="0">
              <a:buNone/>
            </a:pPr>
            <a:endParaRPr lang="tr-TR" b="1" dirty="0"/>
          </a:p>
          <a:p>
            <a:pPr marL="0" lvl="0" indent="0">
              <a:buNone/>
            </a:pPr>
            <a:r>
              <a:rPr lang="tr-TR" dirty="0"/>
              <a:t>W</a:t>
            </a:r>
            <a:r>
              <a:rPr lang="en-US" dirty="0"/>
              <a:t>hen autonomous vehicle predicts an accident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unexpected</a:t>
            </a:r>
            <a:r>
              <a:rPr lang="tr-TR" dirty="0"/>
              <a:t> </a:t>
            </a:r>
            <a:r>
              <a:rPr lang="tr-TR" dirty="0" err="1"/>
              <a:t>accident</a:t>
            </a:r>
            <a:r>
              <a:rPr lang="tr-TR" dirty="0"/>
              <a:t> </a:t>
            </a:r>
            <a:r>
              <a:rPr lang="tr-TR" dirty="0" err="1"/>
              <a:t>happens</a:t>
            </a:r>
            <a:r>
              <a:rPr lang="tr-TR" dirty="0"/>
              <a:t>, it </a:t>
            </a:r>
            <a:r>
              <a:rPr lang="tr-TR" dirty="0" err="1"/>
              <a:t>will</a:t>
            </a:r>
            <a:r>
              <a:rPr lang="tr-TR" dirty="0"/>
              <a:t> </a:t>
            </a:r>
            <a:r>
              <a:rPr lang="tr-TR" dirty="0" err="1"/>
              <a:t>rotate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seats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opposite</a:t>
            </a:r>
            <a:r>
              <a:rPr lang="tr-TR" dirty="0"/>
              <a:t> </a:t>
            </a:r>
            <a:r>
              <a:rPr lang="tr-TR" dirty="0" err="1"/>
              <a:t>direction</a:t>
            </a:r>
            <a:r>
              <a:rPr lang="tr-TR" dirty="0"/>
              <a:t> of </a:t>
            </a:r>
            <a:r>
              <a:rPr lang="tr-TR" dirty="0" err="1"/>
              <a:t>where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crash</a:t>
            </a:r>
            <a:r>
              <a:rPr lang="tr-TR" dirty="0"/>
              <a:t> </a:t>
            </a:r>
            <a:r>
              <a:rPr lang="tr-TR" dirty="0" err="1"/>
              <a:t>comes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.</a:t>
            </a:r>
            <a:endParaRPr lang="tr-TR" b="1" dirty="0"/>
          </a:p>
        </p:txBody>
      </p:sp>
      <p:sp>
        <p:nvSpPr>
          <p:cNvPr id="462" name="Google Shape;462;p23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4"/>
          <p:cNvSpPr txBox="1">
            <a:spLocks noGrp="1"/>
          </p:cNvSpPr>
          <p:nvPr>
            <p:ph type="title"/>
          </p:nvPr>
        </p:nvSpPr>
        <p:spPr>
          <a:xfrm>
            <a:off x="267900" y="530900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provide</a:t>
            </a:r>
            <a:r>
              <a:rPr lang="tr-TR" dirty="0"/>
              <a:t> </a:t>
            </a:r>
            <a:r>
              <a:rPr lang="tr-TR" dirty="0" err="1"/>
              <a:t>comfort</a:t>
            </a:r>
            <a:endParaRPr dirty="0"/>
          </a:p>
        </p:txBody>
      </p:sp>
      <p:sp>
        <p:nvSpPr>
          <p:cNvPr id="468" name="Google Shape;468;p24"/>
          <p:cNvSpPr txBox="1">
            <a:spLocks noGrp="1"/>
          </p:cNvSpPr>
          <p:nvPr>
            <p:ph type="body" idx="1"/>
          </p:nvPr>
        </p:nvSpPr>
        <p:spPr>
          <a:xfrm>
            <a:off x="3863900" y="1341363"/>
            <a:ext cx="3032200" cy="2492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tr-TR" sz="1800" dirty="0" err="1"/>
              <a:t>Passenger</a:t>
            </a:r>
            <a:r>
              <a:rPr lang="tr-TR" sz="1800" dirty="0"/>
              <a:t> car </a:t>
            </a:r>
            <a:r>
              <a:rPr lang="tr-TR" sz="1800" dirty="0" err="1"/>
              <a:t>drivers</a:t>
            </a:r>
            <a:r>
              <a:rPr lang="tr-TR" sz="1800" dirty="0"/>
              <a:t> </a:t>
            </a:r>
            <a:r>
              <a:rPr lang="tr-TR" sz="1800" dirty="0" err="1"/>
              <a:t>dont</a:t>
            </a:r>
            <a:r>
              <a:rPr lang="tr-TR" sz="1800" dirty="0"/>
              <a:t>  </a:t>
            </a:r>
            <a:r>
              <a:rPr lang="tr-TR" sz="1800" dirty="0" err="1"/>
              <a:t>wants</a:t>
            </a:r>
            <a:r>
              <a:rPr lang="tr-TR" sz="1800" dirty="0"/>
              <a:t> </a:t>
            </a:r>
            <a:r>
              <a:rPr lang="tr-TR" sz="1800" dirty="0" err="1"/>
              <a:t>to</a:t>
            </a:r>
            <a:r>
              <a:rPr lang="tr-TR" sz="1800" dirty="0"/>
              <a:t> </a:t>
            </a:r>
            <a:r>
              <a:rPr lang="tr-TR" sz="1800" dirty="0" err="1"/>
              <a:t>use</a:t>
            </a:r>
            <a:r>
              <a:rPr lang="tr-TR" sz="1800" dirty="0"/>
              <a:t> </a:t>
            </a:r>
            <a:r>
              <a:rPr lang="tr-TR" sz="1800" dirty="0" err="1"/>
              <a:t>uncomfortable</a:t>
            </a:r>
            <a:r>
              <a:rPr lang="tr-TR" sz="1800" dirty="0"/>
              <a:t> </a:t>
            </a:r>
            <a:r>
              <a:rPr lang="tr-TR" sz="1800" dirty="0" err="1"/>
              <a:t>seat</a:t>
            </a:r>
            <a:r>
              <a:rPr lang="tr-TR" sz="1800" dirty="0"/>
              <a:t> </a:t>
            </a:r>
            <a:r>
              <a:rPr lang="tr-TR" sz="1800" dirty="0" err="1"/>
              <a:t>belts</a:t>
            </a:r>
            <a:r>
              <a:rPr lang="tr-TR" sz="1800" dirty="0"/>
              <a:t>. But </a:t>
            </a:r>
            <a:r>
              <a:rPr lang="tr-TR" sz="1800" dirty="0" err="1"/>
              <a:t>they</a:t>
            </a:r>
            <a:r>
              <a:rPr lang="tr-TR" sz="1800" dirty="0"/>
              <a:t> </a:t>
            </a:r>
            <a:r>
              <a:rPr lang="tr-TR" sz="1800" dirty="0" err="1"/>
              <a:t>feel</a:t>
            </a:r>
            <a:r>
              <a:rPr lang="tr-TR" sz="1800" dirty="0"/>
              <a:t> </a:t>
            </a:r>
            <a:r>
              <a:rPr lang="tr-TR" sz="1800"/>
              <a:t>forced </a:t>
            </a:r>
            <a:r>
              <a:rPr lang="tr-TR" sz="1800" dirty="0" err="1"/>
              <a:t>to</a:t>
            </a:r>
            <a:r>
              <a:rPr lang="tr-TR" sz="1800" dirty="0"/>
              <a:t> </a:t>
            </a:r>
            <a:r>
              <a:rPr lang="tr-TR" sz="1800" dirty="0" err="1"/>
              <a:t>the</a:t>
            </a:r>
            <a:r>
              <a:rPr lang="tr-TR" sz="1800" dirty="0"/>
              <a:t> </a:t>
            </a:r>
            <a:r>
              <a:rPr lang="tr-TR" sz="1800" dirty="0" err="1"/>
              <a:t>use</a:t>
            </a:r>
            <a:r>
              <a:rPr lang="tr-TR" sz="1800" dirty="0"/>
              <a:t>. </a:t>
            </a:r>
          </a:p>
          <a:p>
            <a:pPr marL="0" lvl="0" indent="0">
              <a:spcAft>
                <a:spcPts val="1000"/>
              </a:spcAft>
              <a:buNone/>
            </a:pPr>
            <a:r>
              <a:rPr lang="tr-TR" sz="1800" dirty="0"/>
              <a:t>W</a:t>
            </a:r>
            <a:r>
              <a:rPr lang="en-US" sz="1800" dirty="0"/>
              <a:t>e promise you a </a:t>
            </a:r>
            <a:r>
              <a:rPr lang="tr-TR" sz="1800" dirty="0" err="1"/>
              <a:t>seat</a:t>
            </a:r>
            <a:r>
              <a:rPr lang="tr-TR" sz="1800" dirty="0"/>
              <a:t> </a:t>
            </a:r>
            <a:r>
              <a:rPr lang="tr-TR" sz="1800" dirty="0" err="1"/>
              <a:t>belt</a:t>
            </a:r>
            <a:r>
              <a:rPr lang="en-US" sz="1800" dirty="0"/>
              <a:t>-free </a:t>
            </a:r>
            <a:r>
              <a:rPr lang="tr-TR" sz="1800" dirty="0" err="1"/>
              <a:t>and</a:t>
            </a:r>
            <a:r>
              <a:rPr lang="tr-TR" sz="1800" dirty="0"/>
              <a:t> </a:t>
            </a:r>
            <a:r>
              <a:rPr lang="tr-TR" sz="1800" dirty="0" err="1"/>
              <a:t>safe</a:t>
            </a:r>
            <a:r>
              <a:rPr lang="tr-TR" sz="1800" dirty="0"/>
              <a:t> </a:t>
            </a:r>
            <a:r>
              <a:rPr lang="en-US" sz="1800" dirty="0"/>
              <a:t>travel</a:t>
            </a:r>
            <a:r>
              <a:rPr lang="tr-TR" sz="1800" dirty="0"/>
              <a:t> </a:t>
            </a:r>
            <a:r>
              <a:rPr lang="tr-TR" sz="1800" dirty="0" err="1"/>
              <a:t>with</a:t>
            </a:r>
            <a:r>
              <a:rPr lang="tr-TR" sz="1800" dirty="0"/>
              <a:t> </a:t>
            </a:r>
            <a:r>
              <a:rPr lang="tr-TR" sz="1800" dirty="0" err="1"/>
              <a:t>our</a:t>
            </a:r>
            <a:r>
              <a:rPr lang="tr-TR" sz="1800" dirty="0"/>
              <a:t> idea.</a:t>
            </a:r>
            <a:endParaRPr sz="1800" dirty="0"/>
          </a:p>
        </p:txBody>
      </p:sp>
      <p:sp>
        <p:nvSpPr>
          <p:cNvPr id="470" name="Google Shape;470;p2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 idx="4294967295"/>
          </p:nvPr>
        </p:nvSpPr>
        <p:spPr>
          <a:xfrm>
            <a:off x="2514600" y="2388213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FFFF"/>
                </a:solidFill>
              </a:rPr>
              <a:t>Thanks!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595" name="Google Shape;595;p38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6"/>
          <p:cNvSpPr txBox="1">
            <a:spLocks noGrp="1"/>
          </p:cNvSpPr>
          <p:nvPr>
            <p:ph type="title"/>
          </p:nvPr>
        </p:nvSpPr>
        <p:spPr>
          <a:xfrm>
            <a:off x="80574" y="527725"/>
            <a:ext cx="2376875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tr-TR" dirty="0" err="1"/>
              <a:t>What</a:t>
            </a:r>
            <a:r>
              <a:rPr lang="tr-TR" dirty="0"/>
              <a:t> do </a:t>
            </a:r>
            <a:r>
              <a:rPr lang="tr-TR" dirty="0" err="1"/>
              <a:t>you</a:t>
            </a:r>
            <a:r>
              <a:rPr lang="tr-TR" dirty="0"/>
              <a:t> </a:t>
            </a:r>
            <a:r>
              <a:rPr lang="tr-TR" dirty="0" err="1"/>
              <a:t>see</a:t>
            </a:r>
            <a:r>
              <a:rPr lang="tr-TR" dirty="0"/>
              <a:t>?</a:t>
            </a:r>
            <a:endParaRPr dirty="0"/>
          </a:p>
        </p:txBody>
      </p:sp>
      <p:sp>
        <p:nvSpPr>
          <p:cNvPr id="396" name="Google Shape;396;p16"/>
          <p:cNvSpPr txBox="1">
            <a:spLocks noGrp="1"/>
          </p:cNvSpPr>
          <p:nvPr>
            <p:ph type="body" idx="1"/>
          </p:nvPr>
        </p:nvSpPr>
        <p:spPr>
          <a:xfrm>
            <a:off x="2830925" y="1417850"/>
            <a:ext cx="2516400" cy="23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endParaRPr dirty="0">
              <a:solidFill>
                <a:srgbClr val="4A5C65"/>
              </a:solidFill>
            </a:endParaRPr>
          </a:p>
        </p:txBody>
      </p:sp>
      <p:sp>
        <p:nvSpPr>
          <p:cNvPr id="397" name="Google Shape;397;p16"/>
          <p:cNvSpPr txBox="1">
            <a:spLocks noGrp="1"/>
          </p:cNvSpPr>
          <p:nvPr>
            <p:ph type="body" idx="2"/>
          </p:nvPr>
        </p:nvSpPr>
        <p:spPr>
          <a:xfrm>
            <a:off x="3181350" y="574075"/>
            <a:ext cx="5638800" cy="4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1200" dirty="0"/>
              <a:t>Let's start with a video before we get to the presentation</a:t>
            </a:r>
            <a:endParaRPr sz="1200" dirty="0">
              <a:solidFill>
                <a:srgbClr val="4A5C65"/>
              </a:solidFill>
            </a:endParaRPr>
          </a:p>
        </p:txBody>
      </p:sp>
      <p:sp>
        <p:nvSpPr>
          <p:cNvPr id="398" name="Google Shape;398;p1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aaaaasasas">
            <a:hlinkClick r:id="" action="ppaction://media"/>
            <a:extLst>
              <a:ext uri="{FF2B5EF4-FFF2-40B4-BE49-F238E27FC236}">
                <a16:creationId xmlns:a16="http://schemas.microsoft.com/office/drawing/2014/main" id="{FBC40198-6D08-4C4C-9CBF-F43E301A28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19385" y="1318121"/>
            <a:ext cx="5176839" cy="29119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7"/>
          <p:cNvSpPr txBox="1">
            <a:spLocks noGrp="1"/>
          </p:cNvSpPr>
          <p:nvPr>
            <p:ph type="subTitle" idx="4294967295"/>
          </p:nvPr>
        </p:nvSpPr>
        <p:spPr>
          <a:xfrm>
            <a:off x="2710194" y="312820"/>
            <a:ext cx="6593700" cy="17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tr-TR" sz="3600" dirty="0" err="1">
                <a:solidFill>
                  <a:srgbClr val="FFFFFF"/>
                </a:solidFill>
              </a:rPr>
              <a:t>Futuristic</a:t>
            </a:r>
            <a:r>
              <a:rPr lang="tr-TR" sz="3600" dirty="0">
                <a:solidFill>
                  <a:srgbClr val="FFFFFF"/>
                </a:solidFill>
              </a:rPr>
              <a:t> </a:t>
            </a:r>
            <a:r>
              <a:rPr lang="tr-TR" sz="3600" dirty="0" err="1">
                <a:solidFill>
                  <a:srgbClr val="FFFFFF"/>
                </a:solidFill>
              </a:rPr>
              <a:t>design</a:t>
            </a:r>
            <a:r>
              <a:rPr lang="tr-TR" sz="3600" dirty="0">
                <a:solidFill>
                  <a:srgbClr val="FFFFFF"/>
                </a:solidFill>
              </a:rPr>
              <a:t> 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406" name="Google Shape;406;p1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12430E5B-0183-4198-986B-DA9EC9923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407" y="1197670"/>
            <a:ext cx="5181391" cy="2653883"/>
          </a:xfrm>
          <a:prstGeom prst="rect">
            <a:avLst/>
          </a:prstGeom>
        </p:spPr>
      </p:pic>
      <p:sp>
        <p:nvSpPr>
          <p:cNvPr id="8" name="Google Shape;404;p17">
            <a:extLst>
              <a:ext uri="{FF2B5EF4-FFF2-40B4-BE49-F238E27FC236}">
                <a16:creationId xmlns:a16="http://schemas.microsoft.com/office/drawing/2014/main" id="{4236E010-7A2C-4DD5-A905-94EE8E03F605}"/>
              </a:ext>
            </a:extLst>
          </p:cNvPr>
          <p:cNvSpPr txBox="1">
            <a:spLocks/>
          </p:cNvSpPr>
          <p:nvPr/>
        </p:nvSpPr>
        <p:spPr>
          <a:xfrm>
            <a:off x="1085222" y="3727206"/>
            <a:ext cx="7032762" cy="17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None/>
            </a:pPr>
            <a:r>
              <a:rPr lang="tr-TR" sz="2400" dirty="0">
                <a:solidFill>
                  <a:srgbClr val="FFFFFF"/>
                </a:solidFill>
              </a:rPr>
              <a:t>1- </a:t>
            </a:r>
            <a:r>
              <a:rPr lang="tr-TR" sz="2400" dirty="0" err="1">
                <a:solidFill>
                  <a:srgbClr val="FFFFFF"/>
                </a:solidFill>
              </a:rPr>
              <a:t>Autonomous</a:t>
            </a:r>
            <a:r>
              <a:rPr lang="en-US" sz="2400" dirty="0">
                <a:solidFill>
                  <a:srgbClr val="FFFFFF"/>
                </a:solidFill>
              </a:rPr>
              <a:t> appealing to the future.</a:t>
            </a:r>
            <a:endParaRPr lang="tr-TR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7"/>
          <p:cNvSpPr txBox="1">
            <a:spLocks noGrp="1"/>
          </p:cNvSpPr>
          <p:nvPr>
            <p:ph type="subTitle" idx="4294967295"/>
          </p:nvPr>
        </p:nvSpPr>
        <p:spPr>
          <a:xfrm>
            <a:off x="2710194" y="312820"/>
            <a:ext cx="6593700" cy="17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tr-TR" sz="3600" dirty="0">
                <a:solidFill>
                  <a:srgbClr val="FFFFFF"/>
                </a:solidFill>
              </a:rPr>
              <a:t>Inner </a:t>
            </a:r>
            <a:r>
              <a:rPr lang="tr-TR" sz="3600" dirty="0" err="1">
                <a:solidFill>
                  <a:srgbClr val="FFFFFF"/>
                </a:solidFill>
              </a:rPr>
              <a:t>design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406" name="Google Shape;406;p1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8" name="Google Shape;404;p17">
            <a:extLst>
              <a:ext uri="{FF2B5EF4-FFF2-40B4-BE49-F238E27FC236}">
                <a16:creationId xmlns:a16="http://schemas.microsoft.com/office/drawing/2014/main" id="{4236E010-7A2C-4DD5-A905-94EE8E03F605}"/>
              </a:ext>
            </a:extLst>
          </p:cNvPr>
          <p:cNvSpPr txBox="1">
            <a:spLocks/>
          </p:cNvSpPr>
          <p:nvPr/>
        </p:nvSpPr>
        <p:spPr>
          <a:xfrm>
            <a:off x="1005840" y="3828806"/>
            <a:ext cx="7032762" cy="17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None/>
            </a:pPr>
            <a:r>
              <a:rPr lang="tr-TR" sz="2400" dirty="0">
                <a:solidFill>
                  <a:srgbClr val="FFFFFF"/>
                </a:solidFill>
              </a:rPr>
              <a:t>3-  </a:t>
            </a:r>
            <a:r>
              <a:rPr lang="tr-TR" sz="2400" dirty="0" err="1">
                <a:solidFill>
                  <a:srgbClr val="FFFFFF"/>
                </a:solidFill>
              </a:rPr>
              <a:t>Huge</a:t>
            </a:r>
            <a:r>
              <a:rPr lang="tr-TR" sz="2400" dirty="0">
                <a:solidFill>
                  <a:srgbClr val="FFFFFF"/>
                </a:solidFill>
              </a:rPr>
              <a:t> </a:t>
            </a:r>
            <a:r>
              <a:rPr lang="tr-TR" sz="2400" dirty="0" err="1">
                <a:solidFill>
                  <a:srgbClr val="FFFFFF"/>
                </a:solidFill>
              </a:rPr>
              <a:t>distance</a:t>
            </a:r>
            <a:r>
              <a:rPr lang="tr-TR" sz="2400" dirty="0">
                <a:solidFill>
                  <a:srgbClr val="FFFFFF"/>
                </a:solidFill>
              </a:rPr>
              <a:t> </a:t>
            </a:r>
            <a:r>
              <a:rPr lang="tr-TR" sz="2400" dirty="0" err="1">
                <a:solidFill>
                  <a:srgbClr val="FFFFFF"/>
                </a:solidFill>
              </a:rPr>
              <a:t>between</a:t>
            </a:r>
            <a:r>
              <a:rPr lang="tr-TR" sz="2400" dirty="0">
                <a:solidFill>
                  <a:srgbClr val="FFFFFF"/>
                </a:solidFill>
              </a:rPr>
              <a:t> </a:t>
            </a:r>
            <a:r>
              <a:rPr lang="tr-TR" sz="2400" dirty="0" err="1">
                <a:solidFill>
                  <a:srgbClr val="FFFFFF"/>
                </a:solidFill>
              </a:rPr>
              <a:t>seats</a:t>
            </a:r>
            <a:r>
              <a:rPr lang="tr-TR" sz="2400" dirty="0">
                <a:solidFill>
                  <a:srgbClr val="FFFFFF"/>
                </a:solidFill>
              </a:rPr>
              <a:t> </a:t>
            </a:r>
            <a:r>
              <a:rPr lang="tr-TR" sz="2400" dirty="0" err="1">
                <a:solidFill>
                  <a:srgbClr val="FFFFFF"/>
                </a:solidFill>
              </a:rPr>
              <a:t>and</a:t>
            </a:r>
            <a:r>
              <a:rPr lang="tr-TR" sz="2400" dirty="0">
                <a:solidFill>
                  <a:srgbClr val="FFFFFF"/>
                </a:solidFill>
              </a:rPr>
              <a:t> </a:t>
            </a:r>
            <a:r>
              <a:rPr lang="tr-TR" sz="2400" dirty="0" err="1">
                <a:solidFill>
                  <a:srgbClr val="FFFFFF"/>
                </a:solidFill>
              </a:rPr>
              <a:t>cockpit</a:t>
            </a:r>
            <a:r>
              <a:rPr lang="tr-TR" sz="2400" dirty="0">
                <a:solidFill>
                  <a:srgbClr val="FFFFFF"/>
                </a:solidFill>
              </a:rPr>
              <a:t>.  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5B940F92-5FCB-4800-82C3-40114ABF8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840" y="1120902"/>
            <a:ext cx="7132320" cy="290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12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7"/>
          <p:cNvSpPr txBox="1">
            <a:spLocks noGrp="1"/>
          </p:cNvSpPr>
          <p:nvPr>
            <p:ph type="subTitle" idx="4294967295"/>
          </p:nvPr>
        </p:nvSpPr>
        <p:spPr>
          <a:xfrm>
            <a:off x="2710194" y="312820"/>
            <a:ext cx="6593700" cy="17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tr-TR" sz="3600" dirty="0" err="1">
                <a:solidFill>
                  <a:srgbClr val="FFFFFF"/>
                </a:solidFill>
              </a:rPr>
              <a:t>Flexible</a:t>
            </a:r>
            <a:r>
              <a:rPr lang="tr-TR" sz="3600" dirty="0">
                <a:solidFill>
                  <a:srgbClr val="FFFFFF"/>
                </a:solidFill>
              </a:rPr>
              <a:t> </a:t>
            </a:r>
            <a:r>
              <a:rPr lang="tr-TR" sz="3600" dirty="0" err="1">
                <a:solidFill>
                  <a:srgbClr val="FFFFFF"/>
                </a:solidFill>
              </a:rPr>
              <a:t>seat</a:t>
            </a:r>
            <a:r>
              <a:rPr lang="tr-TR" sz="3600" dirty="0">
                <a:solidFill>
                  <a:srgbClr val="FFFFFF"/>
                </a:solidFill>
              </a:rPr>
              <a:t> </a:t>
            </a:r>
            <a:r>
              <a:rPr lang="tr-TR" sz="3600" dirty="0" err="1">
                <a:solidFill>
                  <a:srgbClr val="FFFFFF"/>
                </a:solidFill>
              </a:rPr>
              <a:t>construction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406" name="Google Shape;406;p1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" name="Google Shape;404;p17">
            <a:extLst>
              <a:ext uri="{FF2B5EF4-FFF2-40B4-BE49-F238E27FC236}">
                <a16:creationId xmlns:a16="http://schemas.microsoft.com/office/drawing/2014/main" id="{4236E010-7A2C-4DD5-A905-94EE8E03F605}"/>
              </a:ext>
            </a:extLst>
          </p:cNvPr>
          <p:cNvSpPr txBox="1">
            <a:spLocks/>
          </p:cNvSpPr>
          <p:nvPr/>
        </p:nvSpPr>
        <p:spPr>
          <a:xfrm>
            <a:off x="2562330" y="3737254"/>
            <a:ext cx="7032762" cy="17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None/>
            </a:pPr>
            <a:r>
              <a:rPr lang="tr-TR" sz="2400" dirty="0">
                <a:solidFill>
                  <a:srgbClr val="FFFFFF"/>
                </a:solidFill>
              </a:rPr>
              <a:t>2 – 180° </a:t>
            </a:r>
            <a:r>
              <a:rPr lang="en-US" sz="2400" dirty="0">
                <a:solidFill>
                  <a:srgbClr val="FFFFFF"/>
                </a:solidFill>
              </a:rPr>
              <a:t>degrees rotatable seats</a:t>
            </a:r>
            <a:endParaRPr lang="tr-TR" sz="2400" dirty="0">
              <a:solidFill>
                <a:srgbClr val="FFFFFF"/>
              </a:solidFill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96043D52-7419-44D4-A853-1DADA3874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553" y="1091528"/>
            <a:ext cx="3813192" cy="2535927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67E29E6C-8D7B-4E1A-B49E-D7B6D49BB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582" y="1091527"/>
            <a:ext cx="3546662" cy="253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321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7"/>
          <p:cNvSpPr txBox="1">
            <a:spLocks noGrp="1"/>
          </p:cNvSpPr>
          <p:nvPr>
            <p:ph type="subTitle" idx="4294967295"/>
          </p:nvPr>
        </p:nvSpPr>
        <p:spPr>
          <a:xfrm>
            <a:off x="2710194" y="312820"/>
            <a:ext cx="6593700" cy="17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tr-TR" sz="3600" dirty="0" err="1">
                <a:solidFill>
                  <a:srgbClr val="FFFFFF"/>
                </a:solidFill>
              </a:rPr>
              <a:t>Old</a:t>
            </a:r>
            <a:r>
              <a:rPr lang="tr-TR" sz="3600" dirty="0">
                <a:solidFill>
                  <a:srgbClr val="FFFFFF"/>
                </a:solidFill>
              </a:rPr>
              <a:t> </a:t>
            </a:r>
            <a:r>
              <a:rPr lang="tr-TR" sz="3600" dirty="0" err="1">
                <a:solidFill>
                  <a:srgbClr val="FFFFFF"/>
                </a:solidFill>
              </a:rPr>
              <a:t>fashioned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406" name="Google Shape;406;p17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8" name="Google Shape;404;p17">
            <a:extLst>
              <a:ext uri="{FF2B5EF4-FFF2-40B4-BE49-F238E27FC236}">
                <a16:creationId xmlns:a16="http://schemas.microsoft.com/office/drawing/2014/main" id="{4236E010-7A2C-4DD5-A905-94EE8E03F605}"/>
              </a:ext>
            </a:extLst>
          </p:cNvPr>
          <p:cNvSpPr txBox="1">
            <a:spLocks/>
          </p:cNvSpPr>
          <p:nvPr/>
        </p:nvSpPr>
        <p:spPr>
          <a:xfrm>
            <a:off x="2111238" y="3733312"/>
            <a:ext cx="7032762" cy="17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○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 b="0" i="0" u="none" strike="noStrike" cap="none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None/>
            </a:pPr>
            <a:r>
              <a:rPr lang="tr-TR" sz="2400" dirty="0">
                <a:solidFill>
                  <a:srgbClr val="FFFFFF"/>
                </a:solidFill>
              </a:rPr>
              <a:t>4 - A</a:t>
            </a:r>
            <a:r>
              <a:rPr lang="en-US" sz="2400" dirty="0" err="1">
                <a:solidFill>
                  <a:srgbClr val="FFFFFF"/>
                </a:solidFill>
              </a:rPr>
              <a:t>nd</a:t>
            </a:r>
            <a:r>
              <a:rPr lang="en-US" sz="2400" dirty="0">
                <a:solidFill>
                  <a:srgbClr val="FFFFFF"/>
                </a:solidFill>
              </a:rPr>
              <a:t> very primitive </a:t>
            </a:r>
            <a:r>
              <a:rPr lang="tr-TR" sz="2400" dirty="0" err="1">
                <a:solidFill>
                  <a:srgbClr val="FFFFFF"/>
                </a:solidFill>
              </a:rPr>
              <a:t>seat</a:t>
            </a:r>
            <a:r>
              <a:rPr lang="en-US" sz="2400" dirty="0">
                <a:solidFill>
                  <a:srgbClr val="FFFFFF"/>
                </a:solidFill>
              </a:rPr>
              <a:t> belt</a:t>
            </a:r>
            <a:endParaRPr lang="tr-TR" sz="2400" dirty="0">
              <a:solidFill>
                <a:srgbClr val="FFFFFF"/>
              </a:solidFill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946A00E9-6E3D-4655-94A4-E50266423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900" y="1117356"/>
            <a:ext cx="4712229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002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8"/>
          <p:cNvSpPr txBox="1">
            <a:spLocks noGrp="1"/>
          </p:cNvSpPr>
          <p:nvPr>
            <p:ph type="ctrTitle"/>
          </p:nvPr>
        </p:nvSpPr>
        <p:spPr>
          <a:xfrm>
            <a:off x="2886150" y="2009775"/>
            <a:ext cx="3371700" cy="15858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700" dirty="0"/>
              <a:t> </a:t>
            </a:r>
            <a:r>
              <a:rPr lang="tr-TR" sz="2400" dirty="0" err="1"/>
              <a:t>Removing</a:t>
            </a:r>
            <a:r>
              <a:rPr lang="tr-TR" sz="2400" dirty="0"/>
              <a:t> </a:t>
            </a:r>
            <a:r>
              <a:rPr lang="tr-TR" sz="2400" dirty="0" err="1"/>
              <a:t>old</a:t>
            </a:r>
            <a:r>
              <a:rPr lang="tr-TR" sz="2400" dirty="0"/>
              <a:t> </a:t>
            </a:r>
            <a:r>
              <a:rPr lang="tr-TR" sz="2400" dirty="0" err="1"/>
              <a:t>fashioned</a:t>
            </a:r>
            <a:r>
              <a:rPr lang="tr-TR" sz="2400" dirty="0"/>
              <a:t> </a:t>
            </a:r>
            <a:r>
              <a:rPr lang="tr-TR" sz="2400" dirty="0" err="1"/>
              <a:t>belt</a:t>
            </a:r>
            <a:r>
              <a:rPr lang="tr-TR" sz="2400" dirty="0"/>
              <a:t> </a:t>
            </a:r>
            <a:r>
              <a:rPr lang="tr-TR" sz="2400" dirty="0" err="1"/>
              <a:t>completely</a:t>
            </a:r>
            <a:r>
              <a:rPr lang="tr-TR" sz="2400" dirty="0"/>
              <a:t> in </a:t>
            </a:r>
            <a:r>
              <a:rPr lang="tr-TR" sz="2400" dirty="0" err="1"/>
              <a:t>futuristic</a:t>
            </a:r>
            <a:r>
              <a:rPr lang="tr-TR" sz="2400" dirty="0"/>
              <a:t> </a:t>
            </a:r>
            <a:r>
              <a:rPr lang="tr-TR" sz="2400" dirty="0" err="1"/>
              <a:t>cars</a:t>
            </a:r>
            <a:r>
              <a:rPr lang="tr-TR" sz="2400" dirty="0"/>
              <a:t> </a:t>
            </a:r>
            <a:r>
              <a:rPr lang="tr-TR" sz="2400" dirty="0" err="1"/>
              <a:t>with</a:t>
            </a:r>
            <a:r>
              <a:rPr lang="tr-TR" sz="2400" dirty="0"/>
              <a:t> </a:t>
            </a:r>
            <a:r>
              <a:rPr lang="tr-TR" sz="2700" b="1" dirty="0" err="1"/>
              <a:t>guaranteeing</a:t>
            </a:r>
            <a:r>
              <a:rPr lang="tr-TR" sz="2700" b="1" dirty="0"/>
              <a:t> </a:t>
            </a:r>
            <a:r>
              <a:rPr lang="tr-TR" sz="2700" b="1" dirty="0" err="1"/>
              <a:t>safety</a:t>
            </a:r>
            <a:r>
              <a:rPr lang="tr-TR" sz="2700" b="1" dirty="0"/>
              <a:t> &amp; </a:t>
            </a:r>
            <a:r>
              <a:rPr lang="tr-TR" sz="2700" b="1" dirty="0" err="1"/>
              <a:t>comfort</a:t>
            </a:r>
            <a:endParaRPr sz="27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1"/>
          <p:cNvSpPr/>
          <p:nvPr/>
        </p:nvSpPr>
        <p:spPr>
          <a:xfrm>
            <a:off x="3459600" y="628000"/>
            <a:ext cx="2224800" cy="2224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1"/>
          <p:cNvSpPr txBox="1">
            <a:spLocks noGrp="1"/>
          </p:cNvSpPr>
          <p:nvPr>
            <p:ph type="ctrTitle" idx="4294967295"/>
          </p:nvPr>
        </p:nvSpPr>
        <p:spPr>
          <a:xfrm>
            <a:off x="2238788" y="3095603"/>
            <a:ext cx="47331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4000" dirty="0" err="1"/>
              <a:t>Intelligent</a:t>
            </a:r>
            <a:r>
              <a:rPr lang="tr-TR" sz="4000" dirty="0"/>
              <a:t> </a:t>
            </a:r>
            <a:r>
              <a:rPr lang="tr-TR" sz="4000" dirty="0" err="1"/>
              <a:t>seats</a:t>
            </a:r>
            <a:endParaRPr sz="4000" dirty="0"/>
          </a:p>
        </p:txBody>
      </p:sp>
      <p:grpSp>
        <p:nvGrpSpPr>
          <p:cNvPr id="433" name="Google Shape;433;p21"/>
          <p:cNvGrpSpPr/>
          <p:nvPr/>
        </p:nvGrpSpPr>
        <p:grpSpPr>
          <a:xfrm>
            <a:off x="3940048" y="628007"/>
            <a:ext cx="1447570" cy="1447577"/>
            <a:chOff x="6643075" y="3664250"/>
            <a:chExt cx="407950" cy="407975"/>
          </a:xfrm>
        </p:grpSpPr>
        <p:sp>
          <p:nvSpPr>
            <p:cNvPr id="434" name="Google Shape;434;p21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97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97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436;p21"/>
          <p:cNvGrpSpPr/>
          <p:nvPr/>
        </p:nvGrpSpPr>
        <p:grpSpPr>
          <a:xfrm rot="-587344">
            <a:off x="3600928" y="2274183"/>
            <a:ext cx="595166" cy="595133"/>
            <a:chOff x="576250" y="4319400"/>
            <a:chExt cx="442075" cy="442050"/>
          </a:xfrm>
        </p:grpSpPr>
        <p:sp>
          <p:nvSpPr>
            <p:cNvPr id="437" name="Google Shape;437;p21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1" name="Google Shape;441;p21"/>
          <p:cNvSpPr/>
          <p:nvPr/>
        </p:nvSpPr>
        <p:spPr>
          <a:xfrm>
            <a:off x="3593939" y="962288"/>
            <a:ext cx="226251" cy="21606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1"/>
          <p:cNvSpPr/>
          <p:nvPr/>
        </p:nvSpPr>
        <p:spPr>
          <a:xfrm rot="2697328">
            <a:off x="5346647" y="2148789"/>
            <a:ext cx="343459" cy="327947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1"/>
          <p:cNvSpPr/>
          <p:nvPr/>
        </p:nvSpPr>
        <p:spPr>
          <a:xfrm>
            <a:off x="5356714" y="1881143"/>
            <a:ext cx="137570" cy="13142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1"/>
          <p:cNvSpPr/>
          <p:nvPr/>
        </p:nvSpPr>
        <p:spPr>
          <a:xfrm rot="1280404">
            <a:off x="3589575" y="1613971"/>
            <a:ext cx="137564" cy="13139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1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9"/>
          <p:cNvSpPr txBox="1">
            <a:spLocks noGrp="1"/>
          </p:cNvSpPr>
          <p:nvPr>
            <p:ph type="body" idx="1"/>
          </p:nvPr>
        </p:nvSpPr>
        <p:spPr>
          <a:xfrm>
            <a:off x="1242150" y="1628400"/>
            <a:ext cx="6659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000"/>
              </a:spcAft>
              <a:buNone/>
            </a:pPr>
            <a:r>
              <a:rPr lang="tr-TR" dirty="0" err="1"/>
              <a:t>When</a:t>
            </a:r>
            <a:r>
              <a:rPr lang="tr-TR" dirty="0"/>
              <a:t> </a:t>
            </a:r>
            <a:r>
              <a:rPr lang="tr-TR" dirty="0" err="1"/>
              <a:t>unexpected</a:t>
            </a:r>
            <a:r>
              <a:rPr lang="tr-TR" dirty="0"/>
              <a:t> </a:t>
            </a:r>
            <a:r>
              <a:rPr lang="tr-TR" dirty="0" err="1"/>
              <a:t>moments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happening</a:t>
            </a:r>
            <a:r>
              <a:rPr lang="tr-TR" dirty="0"/>
              <a:t> (</a:t>
            </a:r>
            <a:r>
              <a:rPr lang="tr-TR" dirty="0" err="1"/>
              <a:t>e.g</a:t>
            </a:r>
            <a:r>
              <a:rPr lang="tr-TR" dirty="0"/>
              <a:t>.: </a:t>
            </a:r>
            <a:r>
              <a:rPr lang="tr-TR" dirty="0" err="1"/>
              <a:t>sudden</a:t>
            </a:r>
            <a:r>
              <a:rPr lang="tr-TR" dirty="0"/>
              <a:t> </a:t>
            </a:r>
            <a:r>
              <a:rPr lang="tr-TR" dirty="0" err="1"/>
              <a:t>brake</a:t>
            </a:r>
            <a:r>
              <a:rPr lang="tr-TR" dirty="0"/>
              <a:t>), </a:t>
            </a:r>
            <a:r>
              <a:rPr lang="tr-TR" dirty="0" err="1"/>
              <a:t>our</a:t>
            </a:r>
            <a:r>
              <a:rPr lang="tr-TR" dirty="0"/>
              <a:t> </a:t>
            </a:r>
            <a:r>
              <a:rPr lang="tr-TR" dirty="0" err="1"/>
              <a:t>smart</a:t>
            </a:r>
            <a:r>
              <a:rPr lang="tr-TR" dirty="0"/>
              <a:t> </a:t>
            </a:r>
            <a:r>
              <a:rPr lang="tr-TR" dirty="0" err="1"/>
              <a:t>seats</a:t>
            </a:r>
            <a:r>
              <a:rPr lang="tr-TR" dirty="0"/>
              <a:t> </a:t>
            </a:r>
            <a:r>
              <a:rPr lang="tr-TR" dirty="0" err="1"/>
              <a:t>keep</a:t>
            </a:r>
            <a:r>
              <a:rPr lang="tr-TR" dirty="0"/>
              <a:t> </a:t>
            </a:r>
            <a:r>
              <a:rPr lang="tr-TR" dirty="0" err="1"/>
              <a:t>moving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acceleration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car a</a:t>
            </a:r>
            <a:r>
              <a:rPr lang="en-US" dirty="0" err="1"/>
              <a:t>nd</a:t>
            </a:r>
            <a:r>
              <a:rPr lang="en-US" dirty="0"/>
              <a:t> </a:t>
            </a:r>
            <a:r>
              <a:rPr lang="en-US" b="1" u="sng" dirty="0"/>
              <a:t>grasp</a:t>
            </a:r>
            <a:r>
              <a:rPr lang="tr-TR" b="1" u="sng" dirty="0" err="1"/>
              <a:t>ing</a:t>
            </a:r>
            <a:r>
              <a:rPr lang="en-US" b="1" u="sng" dirty="0"/>
              <a:t> </a:t>
            </a:r>
            <a:r>
              <a:rPr lang="tr-TR" b="1" u="sng" dirty="0" err="1"/>
              <a:t>passengers</a:t>
            </a:r>
            <a:r>
              <a:rPr lang="en-US" b="1" u="sng" dirty="0"/>
              <a:t> like a baseball glove</a:t>
            </a:r>
            <a:r>
              <a:rPr lang="tr-TR" b="1" u="sng" dirty="0"/>
              <a:t> </a:t>
            </a:r>
            <a:r>
              <a:rPr lang="tr-TR" b="1" u="sng" dirty="0" err="1"/>
              <a:t>for</a:t>
            </a:r>
            <a:r>
              <a:rPr lang="tr-TR" b="1" u="sng" dirty="0"/>
              <a:t> </a:t>
            </a:r>
            <a:r>
              <a:rPr lang="tr-TR" b="1" u="sng" dirty="0" err="1"/>
              <a:t>their</a:t>
            </a:r>
            <a:r>
              <a:rPr lang="tr-TR" b="1" u="sng" dirty="0"/>
              <a:t> </a:t>
            </a:r>
            <a:r>
              <a:rPr lang="tr-TR" b="1" u="sng" dirty="0" err="1"/>
              <a:t>safety</a:t>
            </a:r>
            <a:r>
              <a:rPr lang="en-US" b="1" u="sng" dirty="0"/>
              <a:t>.</a:t>
            </a:r>
            <a:endParaRPr b="1" u="sng" dirty="0"/>
          </a:p>
        </p:txBody>
      </p:sp>
      <p:sp>
        <p:nvSpPr>
          <p:cNvPr id="418" name="Google Shape;418;p19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en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284</Words>
  <Application>Microsoft Office PowerPoint</Application>
  <PresentationFormat>Ekran Gösterisi (16:9)</PresentationFormat>
  <Paragraphs>71</Paragraphs>
  <Slides>19</Slides>
  <Notes>19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4" baseType="lpstr">
      <vt:lpstr>Lato Light</vt:lpstr>
      <vt:lpstr>Arial</vt:lpstr>
      <vt:lpstr>Cambria Math</vt:lpstr>
      <vt:lpstr>Roboto Slab Light</vt:lpstr>
      <vt:lpstr>Kent template</vt:lpstr>
      <vt:lpstr>Team: PEXAX Product: Beltexit  hack.İstanbul, 02.12.2018</vt:lpstr>
      <vt:lpstr>What do you see?</vt:lpstr>
      <vt:lpstr>PowerPoint Sunusu</vt:lpstr>
      <vt:lpstr>PowerPoint Sunusu</vt:lpstr>
      <vt:lpstr>PowerPoint Sunusu</vt:lpstr>
      <vt:lpstr>PowerPoint Sunusu</vt:lpstr>
      <vt:lpstr> Removing old fashioned belt completely in futuristic cars with guaranteeing safety &amp; comfort</vt:lpstr>
      <vt:lpstr>Intelligent seats</vt:lpstr>
      <vt:lpstr>PowerPoint Sunusu</vt:lpstr>
      <vt:lpstr>     Scenario</vt:lpstr>
      <vt:lpstr>Simulation</vt:lpstr>
      <vt:lpstr> Physical background</vt:lpstr>
      <vt:lpstr>Linear motion</vt:lpstr>
      <vt:lpstr>  Circle motion</vt:lpstr>
      <vt:lpstr> Technical background</vt:lpstr>
      <vt:lpstr>PowerPoint Sunusu</vt:lpstr>
      <vt:lpstr>We protect</vt:lpstr>
      <vt:lpstr>we provide comfort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Beltexit</dc:title>
  <dc:creator>Khaled mubayid</dc:creator>
  <cp:lastModifiedBy>halil şahin</cp:lastModifiedBy>
  <cp:revision>30</cp:revision>
  <dcterms:modified xsi:type="dcterms:W3CDTF">2018-12-02T09:53:31Z</dcterms:modified>
</cp:coreProperties>
</file>